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3"/>
  </p:notesMasterIdLst>
  <p:handoutMasterIdLst>
    <p:handoutMasterId r:id="rId24"/>
  </p:handoutMasterIdLst>
  <p:sldIdLst>
    <p:sldId id="257" r:id="rId2"/>
    <p:sldId id="262" r:id="rId3"/>
    <p:sldId id="263" r:id="rId4"/>
    <p:sldId id="264" r:id="rId5"/>
    <p:sldId id="267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9" r:id="rId16"/>
    <p:sldId id="280" r:id="rId17"/>
    <p:sldId id="281" r:id="rId18"/>
    <p:sldId id="282" r:id="rId19"/>
    <p:sldId id="283" r:id="rId20"/>
    <p:sldId id="278" r:id="rId21"/>
    <p:sldId id="26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C6D6"/>
    <a:srgbClr val="344529"/>
    <a:srgbClr val="2B3922"/>
    <a:srgbClr val="2E3722"/>
    <a:srgbClr val="FCF7F1"/>
    <a:srgbClr val="B8D233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t>24.01.2024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t>24.01.2024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fld id="{6506E9A3-1561-45B7-908B-DACC52528ABB}" type="datetime1">
              <a:rPr lang="ru-RU" smtClean="0"/>
              <a:t>24.01.2024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35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24.01.2024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83537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24.01.2024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88858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24.01.2024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79180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24.01.2024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8226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24.01.2024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3493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24.01.2024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pPr rt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67482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pPr rtl="0"/>
            <a:fld id="{3E92B999-6CB2-48D4-8AF6-3D1A5D13436B}" type="datetime1">
              <a:rPr lang="ru-RU" smtClean="0"/>
              <a:t>24.01.2024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34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pPr rtl="0"/>
            <a:fld id="{B52C98DB-1092-48C4-AD4E-BD3E9D2E2345}" type="datetime1">
              <a:rPr lang="ru-RU" smtClean="0"/>
              <a:t>24.01.2024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3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24.01.2024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1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B2CE4EA-3B49-4A00-ADF3-7C7272A626C1}" type="datetime1">
              <a:rPr lang="ru-RU" smtClean="0"/>
              <a:t>24.01.2024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8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24.01.2024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4575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3090412-2DE5-405A-816E-F08FB54EB168}" type="datetime1">
              <a:rPr lang="ru-RU" smtClean="0"/>
              <a:t>24.01.2024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0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2D7CB-4DC1-4BB7-BF00-4C36160857E0}" type="datetime1">
              <a:rPr lang="ru-RU" smtClean="0"/>
              <a:t>24.01.2024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5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60D38F-E364-4ED4-9BF4-D7F00FFBE76A}" type="datetime1">
              <a:rPr lang="ru-RU" smtClean="0"/>
              <a:t>24.01.2024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30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83FEFD-AB08-4CB5-AE4D-2F6B12D8E3B0}" type="datetime1">
              <a:rPr lang="ru-RU" smtClean="0"/>
              <a:t>24.01.2024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89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BEA1583-5CEF-4E36-A7FC-D34B7E954D76}" type="datetime1">
              <a:rPr lang="ru-RU" smtClean="0"/>
              <a:t>24.01.2024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5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t>24.01.2024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1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593" y="3045125"/>
            <a:ext cx="8652294" cy="741870"/>
          </a:xfrm>
          <a:solidFill>
            <a:schemeClr val="bg2">
              <a:lumMod val="90000"/>
            </a:schemeClr>
          </a:solidFill>
        </p:spPr>
        <p:txBody>
          <a:bodyPr rtlCol="0">
            <a:normAutofit fontScale="90000"/>
          </a:bodyPr>
          <a:lstStyle/>
          <a:p>
            <a:r>
              <a:rPr lang="ru" sz="6000" b="1" spc="300" dirty="0">
                <a:solidFill>
                  <a:schemeClr val="tx1"/>
                </a:solidFill>
              </a:rPr>
              <a:t>Адаптивная квартира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DDE-D3EF-4204-20B0-1B287EB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Мероприятия которые планируется проводить в квартире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956201-7440-24C7-8717-ECB350E26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Различные мастер классы (кулинарные, творческие)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чаепития с гостями и родителями (где проживающие сами накрывают стол и показывают навыки которым научились)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 же люди проживающие в квартире научаться бытовым навыкам: уборка, стирка, приготовление пищи, взаимопомощь, самостоятельный поход в магазин, основам финансовой грамотности, проезд в общественном транспорте,</a:t>
            </a:r>
          </a:p>
        </p:txBody>
      </p:sp>
    </p:spTree>
    <p:extLst>
      <p:ext uri="{BB962C8B-B14F-4D97-AF65-F5344CB8AC3E}">
        <p14:creationId xmlns:p14="http://schemas.microsoft.com/office/powerpoint/2010/main" val="178672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DDE-D3EF-4204-20B0-1B287EB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сан узла в адаптивной квартире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2B45A1-31E0-17B4-DADE-2D7EB0F86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4" y="2303254"/>
            <a:ext cx="11271847" cy="4226942"/>
          </a:xfrm>
        </p:spPr>
      </p:pic>
    </p:spTree>
    <p:extLst>
      <p:ext uri="{BB962C8B-B14F-4D97-AF65-F5344CB8AC3E}">
        <p14:creationId xmlns:p14="http://schemas.microsoft.com/office/powerpoint/2010/main" val="1751487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DDE-D3EF-4204-20B0-1B287EB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мастер класса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9F1D6EA-6C23-B98F-9A78-2B7C29D89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91" y="2354911"/>
            <a:ext cx="7694762" cy="4328304"/>
          </a:xfrm>
        </p:spPr>
      </p:pic>
    </p:spTree>
    <p:extLst>
      <p:ext uri="{BB962C8B-B14F-4D97-AF65-F5344CB8AC3E}">
        <p14:creationId xmlns:p14="http://schemas.microsoft.com/office/powerpoint/2010/main" val="651259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DDE-D3EF-4204-20B0-1B287EB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уборки комнат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BD775CB-1704-90EA-EA84-5834EAE55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468032"/>
            <a:ext cx="5499339" cy="366706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8C8221-979D-81C9-7188-DD2061CF2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60" y="2468032"/>
            <a:ext cx="5499339" cy="366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69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DDE-D3EF-4204-20B0-1B287EB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приготовления пищи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5D9FECE-7301-0D1D-3A2D-628B75CCD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21" y="2812211"/>
            <a:ext cx="5463901" cy="36576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3F1932-6AD3-CE6A-C6BB-EA14088E8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8" y="2812211"/>
            <a:ext cx="548854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12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DDE-D3EF-4204-20B0-1B287EB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Воспитатель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B0EF1F-EAF1-4E2D-BFA4-97EF22551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7796" y="6308513"/>
            <a:ext cx="4000370" cy="43349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Цыганова Наталья Викторовна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615B7D-F7DE-4C3B-A987-F5574A761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42"/>
          <a:stretch/>
        </p:blipFill>
        <p:spPr>
          <a:xfrm>
            <a:off x="4308730" y="2301764"/>
            <a:ext cx="2257608" cy="400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19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DDE-D3EF-4204-20B0-1B287EB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Воспитатель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B0EF1F-EAF1-4E2D-BFA4-97EF22551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524" y="6442403"/>
            <a:ext cx="3271089" cy="41559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Кравченко Ольга</a:t>
            </a:r>
            <a:r>
              <a:rPr lang="en-US" dirty="0"/>
              <a:t> </a:t>
            </a:r>
            <a:r>
              <a:rPr lang="ru-RU" dirty="0"/>
              <a:t>Владимировна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9FAB94-53A0-478A-A343-A556B97A9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525" y="2403364"/>
            <a:ext cx="2968516" cy="395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DDE-D3EF-4204-20B0-1B287EB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Няня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B0EF1F-EAF1-4E2D-BFA4-97EF22551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524" y="6442403"/>
            <a:ext cx="3271089" cy="415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Черничко</a:t>
            </a:r>
            <a:r>
              <a:rPr lang="ru-RU" dirty="0"/>
              <a:t> Анна Евгеньевна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4C9F5F-AEFD-4EE9-BADB-7AD5ECD97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458" y="2348185"/>
            <a:ext cx="3935219" cy="39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53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DDE-D3EF-4204-20B0-1B287EB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Тифло</a:t>
            </a:r>
            <a:r>
              <a:rPr lang="ru-RU" dirty="0"/>
              <a:t> педагог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B0EF1F-EAF1-4E2D-BFA4-97EF22551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524" y="6442403"/>
            <a:ext cx="3271089" cy="415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Щербатова Надежда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8A649E-87E1-44A6-B47E-219D8507B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371" y="2496546"/>
            <a:ext cx="2959393" cy="39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61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DDE-D3EF-4204-20B0-1B287EB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Руководитель проекта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B0EF1F-EAF1-4E2D-BFA4-97EF22551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524" y="6442403"/>
            <a:ext cx="3271089" cy="41559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Волкова Марина Викторовна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2FF50A-1D43-45E8-9BEE-B3D1F290A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15" b="15172"/>
          <a:stretch/>
        </p:blipFill>
        <p:spPr>
          <a:xfrm>
            <a:off x="4158401" y="2451538"/>
            <a:ext cx="2749762" cy="399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44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37EDA-4B6F-8177-4D4D-4E7F8E6F3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5958689" cy="1371600"/>
          </a:xfrm>
        </p:spPr>
        <p:txBody>
          <a:bodyPr/>
          <a:lstStyle/>
          <a:p>
            <a:r>
              <a:rPr lang="ru-RU" dirty="0"/>
              <a:t>Краткое описание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1488E9-5643-AFF3-8635-D5374EA3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516862"/>
            <a:ext cx="9489541" cy="3435881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Люди с приобретенной инвалидностью а так же инвалиды раннего детства, вынуждены постоянно находится под опекой родственников, родителей или законных представителей.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 проект направлен на то что бы сделать жизнь людей с инвалидностью, самостоятельной и не зависящий от родственников либо опекунов. В рамках проекта специалистами планируется проводить занятия направленные на  формирование навыков, самообслуживания, коммуникации, проживания и общения в коллективе.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Конечная цель проживания в учебной квартире  подготовить людей с инвалидностью к независимой жизни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4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DDE-D3EF-4204-20B0-1B287EB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Эрготерапевт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5D29E1-4FA4-48A5-9A46-ECAA83099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7547612" cy="341630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Смирнова Анастасия Евгеньевна ведущий </a:t>
            </a:r>
            <a:r>
              <a:rPr lang="ru-RU" dirty="0" err="1"/>
              <a:t>эрготерапевт</a:t>
            </a:r>
            <a:r>
              <a:rPr lang="ru-RU" dirty="0"/>
              <a:t> проекта.</a:t>
            </a:r>
          </a:p>
          <a:p>
            <a:r>
              <a:rPr lang="ru-RU" dirty="0"/>
              <a:t>Работает </a:t>
            </a:r>
            <a:r>
              <a:rPr lang="ru-RU" dirty="0" err="1"/>
              <a:t>эрготерапевтом</a:t>
            </a:r>
            <a:r>
              <a:rPr lang="ru-RU" dirty="0"/>
              <a:t> с 2016 года имеет практику не только с детьми и </a:t>
            </a:r>
            <a:r>
              <a:rPr lang="ru-RU" dirty="0" err="1"/>
              <a:t>простками</a:t>
            </a:r>
            <a:r>
              <a:rPr lang="ru-RU" dirty="0"/>
              <a:t> но так же со взрослыми людьми с нарушением в состоянии здоровья.</a:t>
            </a:r>
          </a:p>
          <a:p>
            <a:r>
              <a:rPr lang="ru-RU" dirty="0"/>
              <a:t>Образование 2010г. </a:t>
            </a:r>
            <a:r>
              <a:rPr lang="ru-RU" dirty="0" err="1"/>
              <a:t>Медтцинская</a:t>
            </a:r>
            <a:r>
              <a:rPr lang="ru-RU" dirty="0"/>
              <a:t> сестра</a:t>
            </a:r>
          </a:p>
          <a:p>
            <a:r>
              <a:rPr lang="ru-RU" dirty="0"/>
              <a:t>2014г. </a:t>
            </a:r>
            <a:r>
              <a:rPr lang="ru-RU" dirty="0" err="1"/>
              <a:t>Специалимт</a:t>
            </a:r>
            <a:r>
              <a:rPr lang="ru-RU" dirty="0"/>
              <a:t> по </a:t>
            </a:r>
            <a:r>
              <a:rPr lang="ru-RU" dirty="0" err="1"/>
              <a:t>ьАФК</a:t>
            </a:r>
            <a:endParaRPr lang="ru-RU" dirty="0"/>
          </a:p>
          <a:p>
            <a:r>
              <a:rPr lang="ru-RU" dirty="0"/>
              <a:t>2016 г, АНО ДПО Санкт-Петербургский </a:t>
            </a:r>
            <a:r>
              <a:rPr lang="ru-RU" dirty="0" err="1"/>
              <a:t>медико</a:t>
            </a:r>
            <a:r>
              <a:rPr lang="ru-RU" dirty="0"/>
              <a:t> социальный </a:t>
            </a:r>
            <a:r>
              <a:rPr lang="ru-RU" dirty="0" err="1"/>
              <a:t>институт.Эрготерапия</a:t>
            </a:r>
            <a:r>
              <a:rPr lang="ru-RU" dirty="0"/>
              <a:t> у детей в </a:t>
            </a:r>
            <a:r>
              <a:rPr lang="ru-RU" dirty="0" err="1"/>
              <a:t>зрослых</a:t>
            </a:r>
            <a:r>
              <a:rPr lang="ru-RU" dirty="0"/>
              <a:t>.</a:t>
            </a:r>
          </a:p>
          <a:p>
            <a:r>
              <a:rPr lang="ru-RU" dirty="0"/>
              <a:t>Дополнительная квалификация 2018г. АНО ДПО ЦИПР </a:t>
            </a:r>
            <a:r>
              <a:rPr lang="ru-RU" dirty="0" err="1"/>
              <a:t>Эрготерапия</a:t>
            </a:r>
            <a:r>
              <a:rPr lang="ru-RU" dirty="0"/>
              <a:t> и трудовая реабилитация</a:t>
            </a:r>
          </a:p>
          <a:p>
            <a:r>
              <a:rPr lang="ru-RU" dirty="0"/>
              <a:t>2020 г. АНО ДПО Санкт-Петербургский </a:t>
            </a:r>
            <a:r>
              <a:rPr lang="ru-RU" dirty="0" err="1"/>
              <a:t>медико</a:t>
            </a:r>
            <a:r>
              <a:rPr lang="ru-RU" dirty="0"/>
              <a:t> социальный </a:t>
            </a:r>
            <a:r>
              <a:rPr lang="ru-RU" dirty="0" err="1"/>
              <a:t>институт.Эрготерапия</a:t>
            </a:r>
            <a:r>
              <a:rPr lang="ru-RU" dirty="0"/>
              <a:t> у детей в </a:t>
            </a:r>
            <a:r>
              <a:rPr lang="ru-RU" dirty="0" err="1"/>
              <a:t>зрослых</a:t>
            </a:r>
            <a:r>
              <a:rPr lang="ru-RU" dirty="0"/>
              <a:t>.</a:t>
            </a:r>
          </a:p>
          <a:p>
            <a:r>
              <a:rPr lang="ru-RU" dirty="0"/>
              <a:t>Дополнительное образование ЧОУ ВО СМАРТ Современные технологии </a:t>
            </a:r>
            <a:r>
              <a:rPr lang="ru-RU" dirty="0" err="1"/>
              <a:t>реабилитации.Постуральный</a:t>
            </a:r>
            <a:r>
              <a:rPr lang="ru-RU" dirty="0"/>
              <a:t> менеджмент .Назначение подбор и </a:t>
            </a:r>
            <a:r>
              <a:rPr lang="ru-RU" dirty="0" err="1"/>
              <a:t>адаптауия</a:t>
            </a:r>
            <a:r>
              <a:rPr lang="ru-RU" dirty="0"/>
              <a:t> </a:t>
            </a:r>
            <a:r>
              <a:rPr lang="ru-RU" dirty="0" err="1"/>
              <a:t>тср</a:t>
            </a:r>
            <a:endParaRPr lang="ru-RU" dirty="0"/>
          </a:p>
          <a:p>
            <a:r>
              <a:rPr lang="ru-RU" dirty="0"/>
              <a:t>Автор пособий «Об </a:t>
            </a:r>
            <a:r>
              <a:rPr lang="ru-RU" dirty="0" err="1"/>
              <a:t>итимно</a:t>
            </a:r>
            <a:r>
              <a:rPr lang="ru-RU" dirty="0"/>
              <a:t>» «Одевайся </a:t>
            </a:r>
            <a:r>
              <a:rPr lang="ru-RU" dirty="0" err="1"/>
              <a:t>свм</a:t>
            </a:r>
            <a:r>
              <a:rPr lang="ru-RU" dirty="0"/>
              <a:t>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9F32F9-EA44-4430-9F44-D58269849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44"/>
          <a:stretch/>
        </p:blipFill>
        <p:spPr>
          <a:xfrm>
            <a:off x="8780571" y="2254470"/>
            <a:ext cx="2953852" cy="4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14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6638" y="3038912"/>
            <a:ext cx="8011487" cy="780176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ru" sz="4400" b="1" i="1" spc="300" dirty="0">
                <a:solidFill>
                  <a:schemeClr val="bg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30440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37EDA-4B6F-8177-4D4D-4E7F8E6F3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9251659" cy="1371600"/>
          </a:xfrm>
        </p:spPr>
        <p:txBody>
          <a:bodyPr/>
          <a:lstStyle/>
          <a:p>
            <a:r>
              <a:rPr lang="ru-RU" sz="3600" b="1" i="0" u="none" strike="noStrike" baseline="0" dirty="0">
                <a:latin typeface="TimesNewRomanPS-BoldMT"/>
              </a:rPr>
              <a:t>Цели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1488E9-5643-AFF3-8635-D5374EA3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16862"/>
            <a:ext cx="8605706" cy="3892327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реальных условий проживания в социально-бытовой адаптации молодых людей с инвалидностью и людей в постинсультном периоде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одготовка к дальнейшей самостоятельной жизни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ормирование коммуникативных навыков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даптация окружающей  среды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Восстановление потерянных навыков</a:t>
            </a:r>
          </a:p>
        </p:txBody>
      </p:sp>
    </p:spTree>
    <p:extLst>
      <p:ext uri="{BB962C8B-B14F-4D97-AF65-F5344CB8AC3E}">
        <p14:creationId xmlns:p14="http://schemas.microsoft.com/office/powerpoint/2010/main" val="3365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37EDA-4B6F-8177-4D4D-4E7F8E6F3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9251659" cy="1371600"/>
          </a:xfrm>
        </p:spPr>
        <p:txBody>
          <a:bodyPr/>
          <a:lstStyle/>
          <a:p>
            <a:r>
              <a:rPr lang="ru-RU" sz="3600" b="1" i="0" u="none" strike="noStrike" baseline="0" dirty="0">
                <a:latin typeface="TimesNewRomanPS-BoldMT"/>
              </a:rPr>
              <a:t>Задачи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875764-EF73-ADA5-0388-D07653BD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464761" cy="341630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среду в условиях помещения тренировочной квартиры для формирования и закрепления у  людей с инвалидностью  навыков самостоятельного проживания, социально-бытовых навыков, навыков планирования бюджета, организации режима дня, ведения домашнего хозяйства.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условия для формирования навыков социального взаимодействия и  общения с людьми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Организовать проведение мероприятий (в том числе и мастер классов)по формированию бытовых людей с инвалидностью с использованием современных технологий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Организовывать культурно досуговые мероприятия для людей с инвалидностью</a:t>
            </a:r>
          </a:p>
        </p:txBody>
      </p:sp>
    </p:spTree>
    <p:extLst>
      <p:ext uri="{BB962C8B-B14F-4D97-AF65-F5344CB8AC3E}">
        <p14:creationId xmlns:p14="http://schemas.microsoft.com/office/powerpoint/2010/main" val="21701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37EDA-4B6F-8177-4D4D-4E7F8E6F3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9251659" cy="1371600"/>
          </a:xfrm>
        </p:spPr>
        <p:txBody>
          <a:bodyPr/>
          <a:lstStyle/>
          <a:p>
            <a:r>
              <a:rPr lang="ru-RU" dirty="0"/>
              <a:t>Кто будет проживать в квартире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1488E9-5643-AFF3-8635-D5374EA3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16862"/>
            <a:ext cx="8131521" cy="3892327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Подростки и молодые люди с ментальными, умственными нарушениями, а так же нарушения опорною двигательного аппарата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Взрослые и пожилые люди в постинсультном периоде, а так же взрослые и пожилые люди получившие инвалидность в следствие травм и болезней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Примерный взрасти проживающих от 12 лет до 80 (возможно пожилые люди и более старшего возраста)</a:t>
            </a:r>
          </a:p>
        </p:txBody>
      </p:sp>
    </p:spTree>
    <p:extLst>
      <p:ext uri="{BB962C8B-B14F-4D97-AF65-F5344CB8AC3E}">
        <p14:creationId xmlns:p14="http://schemas.microsoft.com/office/powerpoint/2010/main" val="180585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DDE-D3EF-4204-20B0-1B287EB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Персонал квартиры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956201-7440-24C7-8717-ECB350E26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воспитателя работающие посменно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нянечки работающие посменно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эрготерапевт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курирующий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эрготерапевт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тифло</a:t>
            </a: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 (Работа со слабовидящими детьми)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680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DDE-D3EF-4204-20B0-1B287EB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Условия проживания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956201-7440-24C7-8717-ECB350E26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Курсами проживание от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дней (нахождение в квартире без родителей и опекунов) по 2-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человека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 самым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месяц адоптивную квартиру будут посещать от 6 до 16 человек в месяц</a:t>
            </a: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от 72 до 192 человек в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791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DDE-D3EF-4204-20B0-1B287EB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квартире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956201-7440-24C7-8717-ECB350E26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Квартира должна располагаться на 1 этаже жилого дома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меть две комнаты, кухню, прихожею, совмещенный или раздельный санузел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Квартира должна быть с возможностью расширения проемов, под инвалидную коляску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Квартира должна располагаться рядом с магазинами и остановкой транспорта </a:t>
            </a:r>
          </a:p>
        </p:txBody>
      </p:sp>
    </p:spTree>
    <p:extLst>
      <p:ext uri="{BB962C8B-B14F-4D97-AF65-F5344CB8AC3E}">
        <p14:creationId xmlns:p14="http://schemas.microsoft.com/office/powerpoint/2010/main" val="2281540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FC943B-56C2-0685-A617-1D122C52B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62" y="98114"/>
            <a:ext cx="4831219" cy="666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192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Другая 1">
      <a:dk1>
        <a:sysClr val="windowText" lastClr="000000"/>
      </a:dk1>
      <a:lt1>
        <a:srgbClr val="F2F2F2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702</TotalTime>
  <Words>580</Words>
  <Application>Microsoft Office PowerPoint</Application>
  <PresentationFormat>Широкоэкранный</PresentationFormat>
  <Paragraphs>68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TimesNewRomanPS-BoldMT</vt:lpstr>
      <vt:lpstr>Wingdings 3</vt:lpstr>
      <vt:lpstr>Совет директоров</vt:lpstr>
      <vt:lpstr>Адаптивная квартира</vt:lpstr>
      <vt:lpstr>Краткое описание</vt:lpstr>
      <vt:lpstr>Цели</vt:lpstr>
      <vt:lpstr>Задачи</vt:lpstr>
      <vt:lpstr>Кто будет проживать в квартире</vt:lpstr>
      <vt:lpstr>Персонал квартиры</vt:lpstr>
      <vt:lpstr>Условия проживания</vt:lpstr>
      <vt:lpstr>Требования к квартире</vt:lpstr>
      <vt:lpstr>Презентация PowerPoint</vt:lpstr>
      <vt:lpstr>Мероприятия которые планируется проводить в квартире</vt:lpstr>
      <vt:lpstr>Пример сан узла в адаптивной квартире</vt:lpstr>
      <vt:lpstr>Пример мастер класса</vt:lpstr>
      <vt:lpstr>Пример уборки комнат</vt:lpstr>
      <vt:lpstr>Пример приготовления пищи</vt:lpstr>
      <vt:lpstr>Воспитатель</vt:lpstr>
      <vt:lpstr>Воспитатель</vt:lpstr>
      <vt:lpstr>Няня</vt:lpstr>
      <vt:lpstr>Тифло педагог</vt:lpstr>
      <vt:lpstr>Руководитель проекта</vt:lpstr>
      <vt:lpstr>Эрготерапевт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Адаптация игры в домашних условиях</dc:title>
  <dc:creator>Вячеслав</dc:creator>
  <cp:lastModifiedBy>Вячеслав Ложников</cp:lastModifiedBy>
  <cp:revision>35</cp:revision>
  <dcterms:created xsi:type="dcterms:W3CDTF">2022-07-06T09:55:15Z</dcterms:created>
  <dcterms:modified xsi:type="dcterms:W3CDTF">2024-01-24T16:38:53Z</dcterms:modified>
</cp:coreProperties>
</file>